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18597-0904-4C74-8073-E156FBA374FC}" v="11" dt="2023-02-11T10:10:12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EE57-410D-EA29-E6BB-3AFFC9B5E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8BFA01-AE13-46D6-4AC6-5863322AE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7F636-B7A2-146E-2778-815DFAD2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5A6E6-9645-11E4-A7F2-CC9FE390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1B91-67E4-E74A-0C19-23095C98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851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B9690-D30E-35A4-78E6-0605EDB2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2A36A-BAAB-DDC1-05BE-2F4A67A76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A833-5215-713A-E6ED-2C9E105C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57177-0E9D-E69A-8086-2D13D15C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AAD42-5080-D6DC-CC07-8CF6475FD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34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537A10-06CE-41A3-92A3-049A87DFD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4F2F2-3898-0C6E-D71E-E6B3F1B33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D00EA-B9EB-09C7-CBA9-BAB574D42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7F8BA-D8E1-7BD4-32EF-38ECE4E3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81872-A43A-65CA-293A-78013DA6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49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D129-66A6-546E-F530-EEB32573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FC246-08C7-0BE1-00CC-575281F3F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A9179-2922-3AD1-9453-5A372326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A3A62-3862-45DC-5C96-9CB4A4DD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BA2CD-A80B-D98A-5D8F-12A54D2F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9550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E7EA-3B48-4CD1-61C0-8245151F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4CBC8-3FD8-A121-5CBB-D20740499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46A5-608C-AE4E-0504-4E31BE10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318F8-12B1-3275-0E97-C6AA6073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9C99-51ED-EE8E-D71D-AE925F5B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65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20B4F-7864-B3C6-0E9F-622697724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8CE83-C619-8F07-3B5F-37FBDF3F9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AC1F6-87DF-0B73-1C6F-74B1C6882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76B8E-DAAC-AB98-885E-6FCD91DC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19AE4-5E4B-D900-E85B-CCBDCC67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BB933-708C-E2F3-EEED-F04EEAA0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937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0A7E8-B1EF-66E6-27C6-20AB2733B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953A6-8D64-83E6-86AD-8ADC10A1A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5F71E-E334-9279-5454-388C2119E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003DF-73B6-6F0E-85FC-C80612AF8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09E204-B31C-CCFA-EBE8-463CC7661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5D3403-D268-21BA-F539-5D04CF29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4E4697-02ED-133D-6981-66A0F752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5C515-6C86-E764-67A2-CE08C8EA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73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DE05-3CD6-AB53-6BBB-CF45217F7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1814F-4BEE-352C-CDAE-1FECCC86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2AAEE-30A6-FCB9-899A-BDDD7DBA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EDAF7-1285-0B33-1AC8-47175524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90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9B13D6-5353-E80D-D787-7CCFFCD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AEC10-37C4-34E1-7CF4-56E517E5F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6DE94-DD40-F27B-A16F-C938B77D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856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8133-95B8-5562-79A1-122E94A2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9804-CCFA-F42D-F7E1-4373EBCDF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5BB89-02B0-A19C-AA66-2DD77EBAB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901CB-58A3-F51F-AAA6-49DD85F5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0DE48-5D86-DE7A-F827-2439A470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9026C-2B32-62EB-471D-A29CAA62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423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002D-6EA5-7DBA-681D-35C487E3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6068A-ABFF-30F7-6CB9-1607565CC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0CE5E-2952-A192-ADD6-0DFCC5CB6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A9A16-6AE8-DA6F-35DA-56707E2C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62D08-AC14-1512-9CDD-2E21B50AA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F6B33-08CE-CC47-2545-15EE0ABB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025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99313-389D-5E7B-159D-ADA7B5034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E9B88-EEF4-4C4F-CAF3-FD4511DFF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3712F-7185-33CB-F2F1-8FE0A294A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42EA-60BB-4307-9E57-BF9D8BBB6DB6}" type="datetimeFigureOut">
              <a:rPr lang="en-ZA" smtClean="0"/>
              <a:t>27/02/2023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B1402-5C80-1C0B-5DD1-76F3F38C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13CB5-E728-B13D-D3DE-520DEB8A0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34D9-5AE9-4FFA-BE96-8165E5469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62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sv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8.svg"/><Relationship Id="rId2" Type="http://schemas.openxmlformats.org/officeDocument/2006/relationships/image" Target="../media/image1.jpe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22.svg"/><Relationship Id="rId4" Type="http://schemas.openxmlformats.org/officeDocument/2006/relationships/image" Target="../media/image20.sv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tar: 7 Points 52">
            <a:extLst>
              <a:ext uri="{FF2B5EF4-FFF2-40B4-BE49-F238E27FC236}">
                <a16:creationId xmlns:a16="http://schemas.microsoft.com/office/drawing/2014/main" id="{5D68FBF7-9B02-0594-C954-2EE1B5A86A0F}"/>
              </a:ext>
            </a:extLst>
          </p:cNvPr>
          <p:cNvSpPr/>
          <p:nvPr/>
        </p:nvSpPr>
        <p:spPr>
          <a:xfrm>
            <a:off x="5815551" y="5118645"/>
            <a:ext cx="1533547" cy="1567987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Assessment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Verification</a:t>
            </a:r>
          </a:p>
          <a:p>
            <a:pPr algn="ctr"/>
            <a:r>
              <a:rPr lang="en-US" sz="1100" dirty="0">
                <a:solidFill>
                  <a:srgbClr val="0070C0"/>
                </a:solidFill>
              </a:rPr>
              <a:t>Certificate</a:t>
            </a:r>
            <a:endParaRPr lang="en-ZA" sz="1100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08EC33-F542-4DC3-0947-9B585DEFA825}"/>
              </a:ext>
            </a:extLst>
          </p:cNvPr>
          <p:cNvSpPr/>
          <p:nvPr/>
        </p:nvSpPr>
        <p:spPr>
          <a:xfrm>
            <a:off x="7597614" y="749612"/>
            <a:ext cx="4480563" cy="8862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HSA will </a:t>
            </a:r>
            <a:r>
              <a:rPr lang="en-US" sz="1400" dirty="0" err="1">
                <a:solidFill>
                  <a:schemeClr val="tx1"/>
                </a:solidFill>
              </a:rPr>
              <a:t>enrol</a:t>
            </a:r>
            <a:r>
              <a:rPr lang="en-US" sz="1400" dirty="0">
                <a:solidFill>
                  <a:schemeClr val="tx1"/>
                </a:solidFill>
              </a:rPr>
              <a:t> you and send a welcoming letter with information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A8E2B-2D95-08D7-CD38-3345CBA99701}"/>
              </a:ext>
            </a:extLst>
          </p:cNvPr>
          <p:cNvSpPr/>
          <p:nvPr/>
        </p:nvSpPr>
        <p:spPr>
          <a:xfrm>
            <a:off x="7620475" y="1722638"/>
            <a:ext cx="4457702" cy="14777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Study the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US" sz="1400" dirty="0">
                <a:solidFill>
                  <a:schemeClr val="tx1"/>
                </a:solidFill>
              </a:rPr>
              <a:t> Orientation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Schedule the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 face-to-face </a:t>
            </a:r>
            <a:r>
              <a:rPr lang="en-US" sz="1400" dirty="0">
                <a:solidFill>
                  <a:schemeClr val="tx1"/>
                </a:solidFill>
              </a:rPr>
              <a:t>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Do self-study of the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US" sz="1400" dirty="0">
                <a:solidFill>
                  <a:schemeClr val="tx1"/>
                </a:solidFill>
              </a:rPr>
              <a:t> course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Watch the practical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Successfully complete the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</a:t>
            </a:r>
            <a:r>
              <a:rPr lang="en-ZA" sz="1400" i="1" dirty="0">
                <a:solidFill>
                  <a:schemeClr val="tx1"/>
                </a:solidFill>
              </a:rPr>
              <a:t>formative</a:t>
            </a:r>
            <a:r>
              <a:rPr lang="en-ZA" sz="1400" dirty="0">
                <a:solidFill>
                  <a:schemeClr val="tx1"/>
                </a:solidFill>
              </a:rPr>
              <a:t> assessment before attending class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FBE0B0-0C2B-282E-FD43-F00178448CC7}"/>
              </a:ext>
            </a:extLst>
          </p:cNvPr>
          <p:cNvSpPr/>
          <p:nvPr/>
        </p:nvSpPr>
        <p:spPr>
          <a:xfrm>
            <a:off x="7620476" y="3269389"/>
            <a:ext cx="4457701" cy="10269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Practise injections on injection pad (self-study)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Refer to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Practical Assessment Workbook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Schedule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 or face-to-face</a:t>
            </a:r>
            <a:r>
              <a:rPr lang="en-ZA" sz="1400" dirty="0">
                <a:solidFill>
                  <a:schemeClr val="tx1"/>
                </a:solidFill>
              </a:rPr>
              <a:t> practical assessment when ready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E4E4A7-92DB-8BF7-6AC9-3D65CDD74EF3}"/>
              </a:ext>
            </a:extLst>
          </p:cNvPr>
          <p:cNvSpPr/>
          <p:nvPr/>
        </p:nvSpPr>
        <p:spPr>
          <a:xfrm>
            <a:off x="136131" y="749612"/>
            <a:ext cx="3817620" cy="886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Complete the application form, make payment and forward the POP to HSA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56CBF6-963A-80F1-AF97-D93AD22B1924}"/>
              </a:ext>
            </a:extLst>
          </p:cNvPr>
          <p:cNvSpPr/>
          <p:nvPr/>
        </p:nvSpPr>
        <p:spPr>
          <a:xfrm>
            <a:off x="136131" y="1722639"/>
            <a:ext cx="3817620" cy="157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You will receive a link to the electronic portal where you must </a:t>
            </a:r>
            <a:r>
              <a:rPr lang="en-US" sz="1400" dirty="0">
                <a:solidFill>
                  <a:srgbClr val="0070C0"/>
                </a:solidFill>
              </a:rPr>
              <a:t>register</a:t>
            </a:r>
            <a:r>
              <a:rPr lang="en-US" sz="1400" dirty="0">
                <a:solidFill>
                  <a:schemeClr val="tx1"/>
                </a:solidFill>
              </a:rPr>
              <a:t> as a learner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5D5CBA-B4BD-FEC4-F35F-EF5CC34D0D2A}"/>
              </a:ext>
            </a:extLst>
          </p:cNvPr>
          <p:cNvSpPr/>
          <p:nvPr/>
        </p:nvSpPr>
        <p:spPr>
          <a:xfrm>
            <a:off x="136131" y="3383707"/>
            <a:ext cx="3845597" cy="1651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Attend the </a:t>
            </a:r>
            <a:r>
              <a:rPr lang="en-ZA" sz="1400" dirty="0">
                <a:solidFill>
                  <a:srgbClr val="0070C0"/>
                </a:solidFill>
              </a:rPr>
              <a:t>face-to-face </a:t>
            </a:r>
            <a:r>
              <a:rPr lang="en-ZA" sz="1400" dirty="0">
                <a:solidFill>
                  <a:schemeClr val="tx1"/>
                </a:solidFill>
              </a:rPr>
              <a:t>contact session           (2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Receive injection pad in class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Practice injection technique after demonstration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Successfully complete the </a:t>
            </a:r>
            <a:r>
              <a:rPr lang="en-US" sz="1400" dirty="0">
                <a:solidFill>
                  <a:srgbClr val="0070C0"/>
                </a:solidFill>
              </a:rPr>
              <a:t>online</a:t>
            </a: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/>
                </a:solidFill>
              </a:rPr>
              <a:t>summative</a:t>
            </a:r>
            <a:r>
              <a:rPr lang="en-US" sz="1400" dirty="0">
                <a:solidFill>
                  <a:schemeClr val="tx1"/>
                </a:solidFill>
              </a:rPr>
              <a:t> assessment after class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endParaRPr lang="en-ZA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41531-12EA-A9D5-BD32-CAD16E44A00E}"/>
              </a:ext>
            </a:extLst>
          </p:cNvPr>
          <p:cNvSpPr/>
          <p:nvPr/>
        </p:nvSpPr>
        <p:spPr>
          <a:xfrm>
            <a:off x="136131" y="5118645"/>
            <a:ext cx="3851077" cy="12706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/>
              <a:t>Complete </a:t>
            </a:r>
            <a:r>
              <a:rPr lang="en-ZA" sz="1400" dirty="0">
                <a:solidFill>
                  <a:srgbClr val="00B0F0"/>
                </a:solidFill>
              </a:rPr>
              <a:t>real-life</a:t>
            </a:r>
            <a:r>
              <a:rPr lang="en-ZA" sz="1400" dirty="0">
                <a:solidFill>
                  <a:srgbClr val="FF0000"/>
                </a:solidFill>
              </a:rPr>
              <a:t> </a:t>
            </a:r>
            <a:r>
              <a:rPr lang="en-ZA" sz="1400" dirty="0"/>
              <a:t>practical injections on-site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/>
              <a:t>Send completed practical injection record form to HSA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92C825D-116A-85DD-9873-19E3A060783B}"/>
              </a:ext>
            </a:extLst>
          </p:cNvPr>
          <p:cNvGrpSpPr/>
          <p:nvPr/>
        </p:nvGrpSpPr>
        <p:grpSpPr>
          <a:xfrm>
            <a:off x="4183653" y="96920"/>
            <a:ext cx="1533546" cy="1597491"/>
            <a:chOff x="3056497" y="3043875"/>
            <a:chExt cx="1533547" cy="1507827"/>
          </a:xfrm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1B3F6F35-8BBD-49FA-74D5-1F2C778E797D}"/>
                </a:ext>
              </a:extLst>
            </p:cNvPr>
            <p:cNvSpPr/>
            <p:nvPr/>
          </p:nvSpPr>
          <p:spPr>
            <a:xfrm rot="5400000">
              <a:off x="3069357" y="3031015"/>
              <a:ext cx="1507827" cy="153354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Application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pic>
          <p:nvPicPr>
            <p:cNvPr id="31" name="Graphic 30" descr="Pencil with solid fill">
              <a:extLst>
                <a:ext uri="{FF2B5EF4-FFF2-40B4-BE49-F238E27FC236}">
                  <a16:creationId xmlns:a16="http://schemas.microsoft.com/office/drawing/2014/main" id="{0928F704-B7DB-8136-EEE7-6D2695154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641855" y="4018895"/>
              <a:ext cx="361558" cy="361558"/>
            </a:xfrm>
            <a:prstGeom prst="rect">
              <a:avLst/>
            </a:prstGeom>
          </p:spPr>
        </p:pic>
      </p:grpSp>
      <p:sp>
        <p:nvSpPr>
          <p:cNvPr id="42" name="Hexagon 41">
            <a:extLst>
              <a:ext uri="{FF2B5EF4-FFF2-40B4-BE49-F238E27FC236}">
                <a16:creationId xmlns:a16="http://schemas.microsoft.com/office/drawing/2014/main" id="{6646BD37-2F4F-4EA4-87C0-67BED50A330A}"/>
              </a:ext>
            </a:extLst>
          </p:cNvPr>
          <p:cNvSpPr/>
          <p:nvPr/>
        </p:nvSpPr>
        <p:spPr>
          <a:xfrm rot="5400000">
            <a:off x="5783580" y="128893"/>
            <a:ext cx="1597491" cy="1533546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Enrolment</a:t>
            </a:r>
            <a:endParaRPr lang="en-ZA" sz="1500" dirty="0">
              <a:solidFill>
                <a:schemeClr val="tx1"/>
              </a:solidFill>
            </a:endParaRPr>
          </a:p>
        </p:txBody>
      </p:sp>
      <p:sp>
        <p:nvSpPr>
          <p:cNvPr id="21" name="Dodecagon 20">
            <a:extLst>
              <a:ext uri="{FF2B5EF4-FFF2-40B4-BE49-F238E27FC236}">
                <a16:creationId xmlns:a16="http://schemas.microsoft.com/office/drawing/2014/main" id="{7AE85C96-7065-FF21-3FE7-54E0396066EC}"/>
              </a:ext>
            </a:extLst>
          </p:cNvPr>
          <p:cNvSpPr/>
          <p:nvPr/>
        </p:nvSpPr>
        <p:spPr>
          <a:xfrm>
            <a:off x="6401241" y="200541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ZA" dirty="0"/>
          </a:p>
        </p:txBody>
      </p:sp>
      <p:pic>
        <p:nvPicPr>
          <p:cNvPr id="46" name="Graphic 45" descr="Diploma roll outline">
            <a:extLst>
              <a:ext uri="{FF2B5EF4-FFF2-40B4-BE49-F238E27FC236}">
                <a16:creationId xmlns:a16="http://schemas.microsoft.com/office/drawing/2014/main" id="{F656765F-DAEF-D5B8-FD30-3C3B87395E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9630" y="1008933"/>
            <a:ext cx="632346" cy="632346"/>
          </a:xfrm>
          <a:prstGeom prst="rect">
            <a:avLst/>
          </a:prstGeom>
        </p:spPr>
      </p:pic>
      <p:sp>
        <p:nvSpPr>
          <p:cNvPr id="20" name="Dodecagon 19">
            <a:extLst>
              <a:ext uri="{FF2B5EF4-FFF2-40B4-BE49-F238E27FC236}">
                <a16:creationId xmlns:a16="http://schemas.microsoft.com/office/drawing/2014/main" id="{7967DFA0-D914-B857-0F8B-CD928DA4A55F}"/>
              </a:ext>
            </a:extLst>
          </p:cNvPr>
          <p:cNvSpPr/>
          <p:nvPr/>
        </p:nvSpPr>
        <p:spPr>
          <a:xfrm>
            <a:off x="4787203" y="177787"/>
            <a:ext cx="327664" cy="378143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ZA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E4D6B92-3B2C-5433-FB35-77257749C49C}"/>
              </a:ext>
            </a:extLst>
          </p:cNvPr>
          <p:cNvGrpSpPr/>
          <p:nvPr/>
        </p:nvGrpSpPr>
        <p:grpSpPr>
          <a:xfrm>
            <a:off x="4183654" y="1741786"/>
            <a:ext cx="1533546" cy="1597491"/>
            <a:chOff x="2285687" y="4963543"/>
            <a:chExt cx="1533546" cy="1597491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2D4B1202-1997-DDFB-AD27-0672FCA24BBD}"/>
                </a:ext>
              </a:extLst>
            </p:cNvPr>
            <p:cNvSpPr/>
            <p:nvPr/>
          </p:nvSpPr>
          <p:spPr>
            <a:xfrm rot="5400000">
              <a:off x="2253714" y="4995516"/>
              <a:ext cx="1597491" cy="1533546"/>
            </a:xfrm>
            <a:prstGeom prst="hexagon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Register </a:t>
              </a:r>
              <a:r>
                <a:rPr lang="en-US" sz="16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on-line</a:t>
              </a:r>
              <a:endParaRPr lang="en-ZA" sz="16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Dodecagon 18">
              <a:extLst>
                <a:ext uri="{FF2B5EF4-FFF2-40B4-BE49-F238E27FC236}">
                  <a16:creationId xmlns:a16="http://schemas.microsoft.com/office/drawing/2014/main" id="{FF3DC55A-471D-99AA-90E8-5BDFEB37D621}"/>
                </a:ext>
              </a:extLst>
            </p:cNvPr>
            <p:cNvSpPr/>
            <p:nvPr/>
          </p:nvSpPr>
          <p:spPr>
            <a:xfrm>
              <a:off x="2879876" y="5070072"/>
              <a:ext cx="327664" cy="378143"/>
            </a:xfrm>
            <a:prstGeom prst="dodec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  <a:endParaRPr lang="en-ZA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4103287-6B7F-442D-1331-A0D21191427F}"/>
              </a:ext>
            </a:extLst>
          </p:cNvPr>
          <p:cNvGrpSpPr/>
          <p:nvPr/>
        </p:nvGrpSpPr>
        <p:grpSpPr>
          <a:xfrm>
            <a:off x="5815553" y="1741786"/>
            <a:ext cx="1533546" cy="1597491"/>
            <a:chOff x="7831405" y="5085741"/>
            <a:chExt cx="1533546" cy="1597491"/>
          </a:xfrm>
        </p:grpSpPr>
        <p:sp>
          <p:nvSpPr>
            <p:cNvPr id="29" name="Hexagon 28">
              <a:extLst>
                <a:ext uri="{FF2B5EF4-FFF2-40B4-BE49-F238E27FC236}">
                  <a16:creationId xmlns:a16="http://schemas.microsoft.com/office/drawing/2014/main" id="{D706FBBF-73A8-0EDC-E320-4628E4F1CD67}"/>
                </a:ext>
              </a:extLst>
            </p:cNvPr>
            <p:cNvSpPr/>
            <p:nvPr/>
          </p:nvSpPr>
          <p:spPr>
            <a:xfrm rot="5400000">
              <a:off x="7799432" y="5117714"/>
              <a:ext cx="1597491" cy="1533546"/>
            </a:xfrm>
            <a:prstGeom prst="hexagon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Pre-work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sp>
          <p:nvSpPr>
            <p:cNvPr id="25" name="Dodecagon 24">
              <a:extLst>
                <a:ext uri="{FF2B5EF4-FFF2-40B4-BE49-F238E27FC236}">
                  <a16:creationId xmlns:a16="http://schemas.microsoft.com/office/drawing/2014/main" id="{31777D6E-F40E-D726-99D2-671D473FB89A}"/>
                </a:ext>
              </a:extLst>
            </p:cNvPr>
            <p:cNvSpPr/>
            <p:nvPr/>
          </p:nvSpPr>
          <p:spPr>
            <a:xfrm>
              <a:off x="8440102" y="5192270"/>
              <a:ext cx="327664" cy="378143"/>
            </a:xfrm>
            <a:prstGeom prst="dodecag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  <a:endParaRPr lang="en-ZA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F4A6357-7A81-337C-CDB8-844AA022208C}"/>
              </a:ext>
            </a:extLst>
          </p:cNvPr>
          <p:cNvGrpSpPr/>
          <p:nvPr/>
        </p:nvGrpSpPr>
        <p:grpSpPr>
          <a:xfrm>
            <a:off x="4183653" y="3415463"/>
            <a:ext cx="1533546" cy="1597491"/>
            <a:chOff x="2285687" y="4963543"/>
            <a:chExt cx="1533546" cy="1597491"/>
          </a:xfrm>
        </p:grpSpPr>
        <p:sp>
          <p:nvSpPr>
            <p:cNvPr id="38" name="Hexagon 37">
              <a:extLst>
                <a:ext uri="{FF2B5EF4-FFF2-40B4-BE49-F238E27FC236}">
                  <a16:creationId xmlns:a16="http://schemas.microsoft.com/office/drawing/2014/main" id="{E1F10584-9F04-F7EE-A624-303D679DB6C3}"/>
                </a:ext>
              </a:extLst>
            </p:cNvPr>
            <p:cNvSpPr/>
            <p:nvPr/>
          </p:nvSpPr>
          <p:spPr>
            <a:xfrm rot="5400000">
              <a:off x="2253714" y="4995516"/>
              <a:ext cx="1597491" cy="1533546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Face-to-face </a:t>
              </a:r>
              <a:r>
                <a:rPr lang="en-US" sz="1500" dirty="0">
                  <a:solidFill>
                    <a:schemeClr val="tx1"/>
                  </a:solidFill>
                </a:rPr>
                <a:t>contact class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sp>
          <p:nvSpPr>
            <p:cNvPr id="39" name="Dodecagon 38">
              <a:extLst>
                <a:ext uri="{FF2B5EF4-FFF2-40B4-BE49-F238E27FC236}">
                  <a16:creationId xmlns:a16="http://schemas.microsoft.com/office/drawing/2014/main" id="{097ABBFA-BFDC-CEC1-90D0-79CDAF5DF552}"/>
                </a:ext>
              </a:extLst>
            </p:cNvPr>
            <p:cNvSpPr/>
            <p:nvPr/>
          </p:nvSpPr>
          <p:spPr>
            <a:xfrm>
              <a:off x="2904939" y="5065624"/>
              <a:ext cx="327664" cy="378143"/>
            </a:xfrm>
            <a:prstGeom prst="dodec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  <a:endParaRPr lang="en-ZA" dirty="0"/>
            </a:p>
          </p:txBody>
        </p:sp>
      </p:grpSp>
      <p:sp>
        <p:nvSpPr>
          <p:cNvPr id="59" name="Hexagon 58">
            <a:extLst>
              <a:ext uri="{FF2B5EF4-FFF2-40B4-BE49-F238E27FC236}">
                <a16:creationId xmlns:a16="http://schemas.microsoft.com/office/drawing/2014/main" id="{ADE5F00D-1368-07D3-2798-4B02D1A4FDA9}"/>
              </a:ext>
            </a:extLst>
          </p:cNvPr>
          <p:cNvSpPr/>
          <p:nvPr/>
        </p:nvSpPr>
        <p:spPr>
          <a:xfrm rot="5400000">
            <a:off x="5783580" y="3447436"/>
            <a:ext cx="1597491" cy="1533546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Practical injection assessment</a:t>
            </a:r>
            <a:endParaRPr lang="en-ZA" sz="1500" dirty="0">
              <a:solidFill>
                <a:schemeClr val="tx1"/>
              </a:solidFill>
            </a:endParaRP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2A2C9F66-D663-3D3B-4A39-FC374AEB0692}"/>
              </a:ext>
            </a:extLst>
          </p:cNvPr>
          <p:cNvSpPr/>
          <p:nvPr/>
        </p:nvSpPr>
        <p:spPr>
          <a:xfrm>
            <a:off x="6406524" y="3498698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ZA" dirty="0"/>
          </a:p>
        </p:txBody>
      </p:sp>
      <p:sp>
        <p:nvSpPr>
          <p:cNvPr id="71" name="Hexagon 70">
            <a:extLst>
              <a:ext uri="{FF2B5EF4-FFF2-40B4-BE49-F238E27FC236}">
                <a16:creationId xmlns:a16="http://schemas.microsoft.com/office/drawing/2014/main" id="{9B0140F8-1043-637C-0581-A0CBDDF94823}"/>
              </a:ext>
            </a:extLst>
          </p:cNvPr>
          <p:cNvSpPr/>
          <p:nvPr/>
        </p:nvSpPr>
        <p:spPr>
          <a:xfrm rot="5400000">
            <a:off x="4151681" y="5121113"/>
            <a:ext cx="1597491" cy="15335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Real-life</a:t>
            </a:r>
            <a:r>
              <a:rPr lang="en-US" sz="1500" dirty="0">
                <a:solidFill>
                  <a:schemeClr val="bg1"/>
                </a:solidFill>
              </a:rPr>
              <a:t> practical injections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A5237D4D-7BB2-EA0B-C331-193467AD6C42}"/>
              </a:ext>
            </a:extLst>
          </p:cNvPr>
          <p:cNvSpPr/>
          <p:nvPr/>
        </p:nvSpPr>
        <p:spPr>
          <a:xfrm>
            <a:off x="4783945" y="5166717"/>
            <a:ext cx="327664" cy="378143"/>
          </a:xfrm>
          <a:prstGeom prst="dodec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en-Z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Dodecagon 26">
            <a:extLst>
              <a:ext uri="{FF2B5EF4-FFF2-40B4-BE49-F238E27FC236}">
                <a16:creationId xmlns:a16="http://schemas.microsoft.com/office/drawing/2014/main" id="{040CBDFA-33DD-67CF-4A75-250562C90B5B}"/>
              </a:ext>
            </a:extLst>
          </p:cNvPr>
          <p:cNvSpPr/>
          <p:nvPr/>
        </p:nvSpPr>
        <p:spPr>
          <a:xfrm>
            <a:off x="6424250" y="5322689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en-ZA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4387CE2-ADC7-B5FD-2501-3606EEC5A7F8}"/>
              </a:ext>
            </a:extLst>
          </p:cNvPr>
          <p:cNvGrpSpPr/>
          <p:nvPr/>
        </p:nvGrpSpPr>
        <p:grpSpPr>
          <a:xfrm>
            <a:off x="4183653" y="1741787"/>
            <a:ext cx="1533546" cy="1597491"/>
            <a:chOff x="2285687" y="4963543"/>
            <a:chExt cx="1533546" cy="1597491"/>
          </a:xfrm>
        </p:grpSpPr>
        <p:sp>
          <p:nvSpPr>
            <p:cNvPr id="91" name="Hexagon 90">
              <a:extLst>
                <a:ext uri="{FF2B5EF4-FFF2-40B4-BE49-F238E27FC236}">
                  <a16:creationId xmlns:a16="http://schemas.microsoft.com/office/drawing/2014/main" id="{9C37D564-1586-2449-E8E3-B917CE4B3C05}"/>
                </a:ext>
              </a:extLst>
            </p:cNvPr>
            <p:cNvSpPr/>
            <p:nvPr/>
          </p:nvSpPr>
          <p:spPr>
            <a:xfrm rot="5400000">
              <a:off x="2253714" y="4995516"/>
              <a:ext cx="1597491" cy="1533546"/>
            </a:xfrm>
            <a:prstGeom prst="hexag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Register   </a:t>
              </a:r>
              <a:r>
                <a:rPr lang="en-US" sz="15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on-line</a:t>
              </a:r>
              <a:endParaRPr lang="en-ZA" sz="15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2" name="Dodecagon 91">
              <a:extLst>
                <a:ext uri="{FF2B5EF4-FFF2-40B4-BE49-F238E27FC236}">
                  <a16:creationId xmlns:a16="http://schemas.microsoft.com/office/drawing/2014/main" id="{F92CD45C-1CD6-6FD0-4286-3A09F7DA549D}"/>
                </a:ext>
              </a:extLst>
            </p:cNvPr>
            <p:cNvSpPr/>
            <p:nvPr/>
          </p:nvSpPr>
          <p:spPr>
            <a:xfrm>
              <a:off x="2879876" y="5070072"/>
              <a:ext cx="327664" cy="378143"/>
            </a:xfrm>
            <a:prstGeom prst="dodecagon">
              <a:avLst/>
            </a:prstGeom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  <a:endParaRPr lang="en-ZA" dirty="0"/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69F59CA8-58C7-56EA-25C9-2BCBE7F82C68}"/>
              </a:ext>
            </a:extLst>
          </p:cNvPr>
          <p:cNvSpPr txBox="1"/>
          <p:nvPr/>
        </p:nvSpPr>
        <p:spPr>
          <a:xfrm>
            <a:off x="136131" y="177786"/>
            <a:ext cx="3799007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Immunisation face-to-face classes</a:t>
            </a:r>
            <a:endParaRPr lang="en-ZA" b="1" dirty="0">
              <a:solidFill>
                <a:schemeClr val="accent6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A95612-2CD5-6153-CA43-654EE6942A06}"/>
              </a:ext>
            </a:extLst>
          </p:cNvPr>
          <p:cNvSpPr/>
          <p:nvPr/>
        </p:nvSpPr>
        <p:spPr>
          <a:xfrm>
            <a:off x="7635339" y="4375751"/>
            <a:ext cx="4457701" cy="7582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Successfully complete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or face-to-face </a:t>
            </a:r>
            <a:r>
              <a:rPr lang="en-ZA" sz="1400" dirty="0">
                <a:solidFill>
                  <a:schemeClr val="tx1"/>
                </a:solidFill>
              </a:rPr>
              <a:t>practical assessment (60 min)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3A38DD-EAF8-E882-22A1-1735D23FD20F}"/>
              </a:ext>
            </a:extLst>
          </p:cNvPr>
          <p:cNvSpPr/>
          <p:nvPr/>
        </p:nvSpPr>
        <p:spPr>
          <a:xfrm>
            <a:off x="7635339" y="5222175"/>
            <a:ext cx="4457701" cy="7582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rgbClr val="0070C0"/>
                </a:solidFill>
              </a:rPr>
              <a:t>Receive certificate </a:t>
            </a:r>
            <a:r>
              <a:rPr lang="en-ZA" sz="1400" dirty="0">
                <a:solidFill>
                  <a:schemeClr val="tx1"/>
                </a:solidFill>
              </a:rPr>
              <a:t>after verification of assessments and practical record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53C1560-753C-5EF5-04F5-D5D27641F0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895" y="2453"/>
            <a:ext cx="1122105" cy="720000"/>
          </a:xfrm>
          <a:prstGeom prst="rect">
            <a:avLst/>
          </a:prstGeom>
        </p:spPr>
      </p:pic>
      <p:pic>
        <p:nvPicPr>
          <p:cNvPr id="32" name="Graphic 31" descr="Scribble outline">
            <a:extLst>
              <a:ext uri="{FF2B5EF4-FFF2-40B4-BE49-F238E27FC236}">
                <a16:creationId xmlns:a16="http://schemas.microsoft.com/office/drawing/2014/main" id="{6456697E-E064-CBB7-737F-3C6A25C514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4713074" y="2805640"/>
            <a:ext cx="457199" cy="457199"/>
          </a:xfrm>
          <a:prstGeom prst="rect">
            <a:avLst/>
          </a:prstGeom>
        </p:spPr>
      </p:pic>
      <p:pic>
        <p:nvPicPr>
          <p:cNvPr id="43" name="Graphic 42" descr="Desk outline">
            <a:extLst>
              <a:ext uri="{FF2B5EF4-FFF2-40B4-BE49-F238E27FC236}">
                <a16:creationId xmlns:a16="http://schemas.microsoft.com/office/drawing/2014/main" id="{627612BC-EF28-0490-F394-4D76A828FD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35991" y="2667789"/>
            <a:ext cx="458163" cy="458163"/>
          </a:xfrm>
          <a:prstGeom prst="rect">
            <a:avLst/>
          </a:prstGeom>
        </p:spPr>
      </p:pic>
      <p:pic>
        <p:nvPicPr>
          <p:cNvPr id="52" name="Graphic 51" descr="Needle outline">
            <a:extLst>
              <a:ext uri="{FF2B5EF4-FFF2-40B4-BE49-F238E27FC236}">
                <a16:creationId xmlns:a16="http://schemas.microsoft.com/office/drawing/2014/main" id="{510A9674-A000-89C2-85AD-37C591C734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31297" y="4527175"/>
            <a:ext cx="378144" cy="378144"/>
          </a:xfrm>
          <a:prstGeom prst="rect">
            <a:avLst/>
          </a:prstGeom>
        </p:spPr>
      </p:pic>
      <p:pic>
        <p:nvPicPr>
          <p:cNvPr id="56" name="Graphic 55" descr="Needle outline">
            <a:extLst>
              <a:ext uri="{FF2B5EF4-FFF2-40B4-BE49-F238E27FC236}">
                <a16:creationId xmlns:a16="http://schemas.microsoft.com/office/drawing/2014/main" id="{A12ABDF2-42DA-3D9E-7258-D1C28D17C93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796488" y="6203963"/>
            <a:ext cx="378144" cy="378144"/>
          </a:xfrm>
          <a:prstGeom prst="rect">
            <a:avLst/>
          </a:prstGeom>
        </p:spPr>
      </p:pic>
      <p:pic>
        <p:nvPicPr>
          <p:cNvPr id="58" name="Graphic 57" descr="Classroom outline">
            <a:extLst>
              <a:ext uri="{FF2B5EF4-FFF2-40B4-BE49-F238E27FC236}">
                <a16:creationId xmlns:a16="http://schemas.microsoft.com/office/drawing/2014/main" id="{DC3A3996-96D6-7649-FE28-2C7B1A6EB70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718340" y="4518557"/>
            <a:ext cx="432000" cy="432000"/>
          </a:xfrm>
          <a:prstGeom prst="rect">
            <a:avLst/>
          </a:prstGeom>
        </p:spPr>
      </p:pic>
      <p:pic>
        <p:nvPicPr>
          <p:cNvPr id="61" name="Graphic 60" descr="Excellent outline">
            <a:extLst>
              <a:ext uri="{FF2B5EF4-FFF2-40B4-BE49-F238E27FC236}">
                <a16:creationId xmlns:a16="http://schemas.microsoft.com/office/drawing/2014/main" id="{0DF8B934-4D86-6E80-996F-C54CA20BC14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20761" y="6188062"/>
            <a:ext cx="308144" cy="30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2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tar: 7 Points 52">
            <a:extLst>
              <a:ext uri="{FF2B5EF4-FFF2-40B4-BE49-F238E27FC236}">
                <a16:creationId xmlns:a16="http://schemas.microsoft.com/office/drawing/2014/main" id="{5D68FBF7-9B02-0594-C954-2EE1B5A86A0F}"/>
              </a:ext>
            </a:extLst>
          </p:cNvPr>
          <p:cNvSpPr/>
          <p:nvPr/>
        </p:nvSpPr>
        <p:spPr>
          <a:xfrm>
            <a:off x="5815551" y="5118645"/>
            <a:ext cx="1533547" cy="1567987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Assessment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Verification</a:t>
            </a:r>
          </a:p>
          <a:p>
            <a:pPr algn="ctr"/>
            <a:r>
              <a:rPr lang="en-US" sz="1100" dirty="0">
                <a:solidFill>
                  <a:srgbClr val="0070C0"/>
                </a:solidFill>
              </a:rPr>
              <a:t>Certificate</a:t>
            </a:r>
            <a:endParaRPr lang="en-ZA" sz="1100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08EC33-F542-4DC3-0947-9B585DEFA825}"/>
              </a:ext>
            </a:extLst>
          </p:cNvPr>
          <p:cNvSpPr/>
          <p:nvPr/>
        </p:nvSpPr>
        <p:spPr>
          <a:xfrm>
            <a:off x="7597614" y="833512"/>
            <a:ext cx="4480563" cy="802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HSA will </a:t>
            </a:r>
            <a:r>
              <a:rPr lang="en-US" sz="1400" dirty="0" err="1">
                <a:solidFill>
                  <a:schemeClr val="tx1"/>
                </a:solidFill>
              </a:rPr>
              <a:t>enrol</a:t>
            </a:r>
            <a:r>
              <a:rPr lang="en-US" sz="1400" dirty="0">
                <a:solidFill>
                  <a:schemeClr val="tx1"/>
                </a:solidFill>
              </a:rPr>
              <a:t> you and send a welcoming letter with information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A8E2B-2D95-08D7-CD38-3345CBA99701}"/>
              </a:ext>
            </a:extLst>
          </p:cNvPr>
          <p:cNvSpPr/>
          <p:nvPr/>
        </p:nvSpPr>
        <p:spPr>
          <a:xfrm>
            <a:off x="7620475" y="1722638"/>
            <a:ext cx="4457702" cy="14777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Study the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US" sz="1400" dirty="0">
                <a:solidFill>
                  <a:schemeClr val="tx1"/>
                </a:solidFill>
              </a:rPr>
              <a:t> Orientation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Schedule the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 distance </a:t>
            </a:r>
            <a:r>
              <a:rPr lang="en-US" sz="1400" dirty="0">
                <a:solidFill>
                  <a:schemeClr val="tx1"/>
                </a:solidFill>
              </a:rPr>
              <a:t>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Do self-study of the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US" sz="1400" dirty="0">
                <a:solidFill>
                  <a:schemeClr val="tx1"/>
                </a:solidFill>
              </a:rPr>
              <a:t> course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Watch the practical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Successfully complete the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</a:t>
            </a:r>
            <a:r>
              <a:rPr lang="en-ZA" sz="1400" i="1" dirty="0">
                <a:solidFill>
                  <a:schemeClr val="tx1"/>
                </a:solidFill>
              </a:rPr>
              <a:t>formative</a:t>
            </a:r>
            <a:r>
              <a:rPr lang="en-ZA" sz="1400" dirty="0">
                <a:solidFill>
                  <a:schemeClr val="tx1"/>
                </a:solidFill>
              </a:rPr>
              <a:t> assessment before attending class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FBE0B0-0C2B-282E-FD43-F00178448CC7}"/>
              </a:ext>
            </a:extLst>
          </p:cNvPr>
          <p:cNvSpPr/>
          <p:nvPr/>
        </p:nvSpPr>
        <p:spPr>
          <a:xfrm>
            <a:off x="7620476" y="3301288"/>
            <a:ext cx="4457701" cy="10269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Practise injections on injection pad (self-study)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Refer to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Practical Assessment Workbook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Schedule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en-ZA" sz="1400" dirty="0">
                <a:solidFill>
                  <a:schemeClr val="tx1"/>
                </a:solidFill>
              </a:rPr>
              <a:t> practical assessment when ready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E4E4A7-92DB-8BF7-6AC9-3D65CDD74EF3}"/>
              </a:ext>
            </a:extLst>
          </p:cNvPr>
          <p:cNvSpPr/>
          <p:nvPr/>
        </p:nvSpPr>
        <p:spPr>
          <a:xfrm>
            <a:off x="136131" y="833512"/>
            <a:ext cx="3817620" cy="802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Complete the application form, make payment and forward the POP to HSA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56CBF6-963A-80F1-AF97-D93AD22B1924}"/>
              </a:ext>
            </a:extLst>
          </p:cNvPr>
          <p:cNvSpPr/>
          <p:nvPr/>
        </p:nvSpPr>
        <p:spPr>
          <a:xfrm>
            <a:off x="136131" y="1722639"/>
            <a:ext cx="3817620" cy="157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You will receive a link to the electronic portal where you must </a:t>
            </a:r>
            <a:r>
              <a:rPr lang="en-US" sz="1400" dirty="0">
                <a:solidFill>
                  <a:srgbClr val="0070C0"/>
                </a:solidFill>
              </a:rPr>
              <a:t>register</a:t>
            </a:r>
            <a:r>
              <a:rPr lang="en-US" sz="1400" dirty="0">
                <a:solidFill>
                  <a:schemeClr val="tx1"/>
                </a:solidFill>
              </a:rPr>
              <a:t> as a learner</a:t>
            </a:r>
            <a:endParaRPr lang="en-ZA" sz="14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5D5CBA-B4BD-FEC4-F35F-EF5CC34D0D2A}"/>
              </a:ext>
            </a:extLst>
          </p:cNvPr>
          <p:cNvSpPr/>
          <p:nvPr/>
        </p:nvSpPr>
        <p:spPr>
          <a:xfrm>
            <a:off x="136131" y="3383707"/>
            <a:ext cx="3845597" cy="1651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Attend the </a:t>
            </a:r>
            <a:r>
              <a:rPr lang="en-ZA" sz="1400" dirty="0">
                <a:solidFill>
                  <a:srgbClr val="0070C0"/>
                </a:solidFill>
              </a:rPr>
              <a:t>distance </a:t>
            </a:r>
            <a:r>
              <a:rPr lang="en-ZA" sz="1400" dirty="0">
                <a:solidFill>
                  <a:schemeClr val="tx1"/>
                </a:solidFill>
              </a:rPr>
              <a:t>contact session (1 day)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Receive injection pad by 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Practice injection technique after demonstration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Successfully complete the </a:t>
            </a:r>
            <a:r>
              <a:rPr lang="en-US" sz="1400" dirty="0">
                <a:solidFill>
                  <a:srgbClr val="0070C0"/>
                </a:solidFill>
              </a:rPr>
              <a:t>online</a:t>
            </a: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/>
                </a:solidFill>
              </a:rPr>
              <a:t>summative</a:t>
            </a:r>
            <a:r>
              <a:rPr lang="en-US" sz="1400" dirty="0">
                <a:solidFill>
                  <a:schemeClr val="tx1"/>
                </a:solidFill>
              </a:rPr>
              <a:t> assessment after class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endParaRPr lang="en-ZA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41531-12EA-A9D5-BD32-CAD16E44A00E}"/>
              </a:ext>
            </a:extLst>
          </p:cNvPr>
          <p:cNvSpPr/>
          <p:nvPr/>
        </p:nvSpPr>
        <p:spPr>
          <a:xfrm>
            <a:off x="136131" y="5118645"/>
            <a:ext cx="3851077" cy="12706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/>
              <a:t>Complete </a:t>
            </a:r>
            <a:r>
              <a:rPr lang="en-ZA" sz="1400" dirty="0">
                <a:solidFill>
                  <a:srgbClr val="00B0F0"/>
                </a:solidFill>
              </a:rPr>
              <a:t>real-life</a:t>
            </a:r>
            <a:r>
              <a:rPr lang="en-ZA" sz="1400" dirty="0">
                <a:solidFill>
                  <a:srgbClr val="FF0000"/>
                </a:solidFill>
              </a:rPr>
              <a:t> </a:t>
            </a:r>
            <a:r>
              <a:rPr lang="en-ZA" sz="1400" dirty="0"/>
              <a:t>practical injections on-site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/>
              <a:t>Send completed practical injection record form to HSA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92C825D-116A-85DD-9873-19E3A060783B}"/>
              </a:ext>
            </a:extLst>
          </p:cNvPr>
          <p:cNvGrpSpPr/>
          <p:nvPr/>
        </p:nvGrpSpPr>
        <p:grpSpPr>
          <a:xfrm>
            <a:off x="4183653" y="96920"/>
            <a:ext cx="1533546" cy="1597491"/>
            <a:chOff x="3056497" y="3043875"/>
            <a:chExt cx="1533547" cy="1507827"/>
          </a:xfrm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1B3F6F35-8BBD-49FA-74D5-1F2C778E797D}"/>
                </a:ext>
              </a:extLst>
            </p:cNvPr>
            <p:cNvSpPr/>
            <p:nvPr/>
          </p:nvSpPr>
          <p:spPr>
            <a:xfrm rot="5400000">
              <a:off x="3069357" y="3031015"/>
              <a:ext cx="1507827" cy="153354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Application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pic>
          <p:nvPicPr>
            <p:cNvPr id="31" name="Graphic 30" descr="Pencil with solid fill">
              <a:extLst>
                <a:ext uri="{FF2B5EF4-FFF2-40B4-BE49-F238E27FC236}">
                  <a16:creationId xmlns:a16="http://schemas.microsoft.com/office/drawing/2014/main" id="{0928F704-B7DB-8136-EEE7-6D2695154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641855" y="4018895"/>
              <a:ext cx="361558" cy="361558"/>
            </a:xfrm>
            <a:prstGeom prst="rect">
              <a:avLst/>
            </a:prstGeom>
          </p:spPr>
        </p:pic>
      </p:grpSp>
      <p:sp>
        <p:nvSpPr>
          <p:cNvPr id="42" name="Hexagon 41">
            <a:extLst>
              <a:ext uri="{FF2B5EF4-FFF2-40B4-BE49-F238E27FC236}">
                <a16:creationId xmlns:a16="http://schemas.microsoft.com/office/drawing/2014/main" id="{6646BD37-2F4F-4EA4-87C0-67BED50A330A}"/>
              </a:ext>
            </a:extLst>
          </p:cNvPr>
          <p:cNvSpPr/>
          <p:nvPr/>
        </p:nvSpPr>
        <p:spPr>
          <a:xfrm rot="5400000">
            <a:off x="5783580" y="128893"/>
            <a:ext cx="1597491" cy="1533546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Enrolment</a:t>
            </a:r>
            <a:endParaRPr lang="en-ZA" sz="1500" dirty="0">
              <a:solidFill>
                <a:schemeClr val="tx1"/>
              </a:solidFill>
            </a:endParaRPr>
          </a:p>
        </p:txBody>
      </p:sp>
      <p:sp>
        <p:nvSpPr>
          <p:cNvPr id="21" name="Dodecagon 20">
            <a:extLst>
              <a:ext uri="{FF2B5EF4-FFF2-40B4-BE49-F238E27FC236}">
                <a16:creationId xmlns:a16="http://schemas.microsoft.com/office/drawing/2014/main" id="{7AE85C96-7065-FF21-3FE7-54E0396066EC}"/>
              </a:ext>
            </a:extLst>
          </p:cNvPr>
          <p:cNvSpPr/>
          <p:nvPr/>
        </p:nvSpPr>
        <p:spPr>
          <a:xfrm>
            <a:off x="6401241" y="200541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ZA" dirty="0"/>
          </a:p>
        </p:txBody>
      </p:sp>
      <p:pic>
        <p:nvPicPr>
          <p:cNvPr id="46" name="Graphic 45" descr="Diploma roll outline">
            <a:extLst>
              <a:ext uri="{FF2B5EF4-FFF2-40B4-BE49-F238E27FC236}">
                <a16:creationId xmlns:a16="http://schemas.microsoft.com/office/drawing/2014/main" id="{F656765F-DAEF-D5B8-FD30-3C3B87395E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9630" y="1008933"/>
            <a:ext cx="632346" cy="632346"/>
          </a:xfrm>
          <a:prstGeom prst="rect">
            <a:avLst/>
          </a:prstGeom>
        </p:spPr>
      </p:pic>
      <p:sp>
        <p:nvSpPr>
          <p:cNvPr id="20" name="Dodecagon 19">
            <a:extLst>
              <a:ext uri="{FF2B5EF4-FFF2-40B4-BE49-F238E27FC236}">
                <a16:creationId xmlns:a16="http://schemas.microsoft.com/office/drawing/2014/main" id="{7967DFA0-D914-B857-0F8B-CD928DA4A55F}"/>
              </a:ext>
            </a:extLst>
          </p:cNvPr>
          <p:cNvSpPr/>
          <p:nvPr/>
        </p:nvSpPr>
        <p:spPr>
          <a:xfrm>
            <a:off x="4787203" y="177787"/>
            <a:ext cx="327664" cy="378143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ZA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E4D6B92-3B2C-5433-FB35-77257749C49C}"/>
              </a:ext>
            </a:extLst>
          </p:cNvPr>
          <p:cNvGrpSpPr/>
          <p:nvPr/>
        </p:nvGrpSpPr>
        <p:grpSpPr>
          <a:xfrm>
            <a:off x="4183654" y="1741786"/>
            <a:ext cx="1533546" cy="1597491"/>
            <a:chOff x="2285687" y="4963543"/>
            <a:chExt cx="1533546" cy="1597491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2D4B1202-1997-DDFB-AD27-0672FCA24BBD}"/>
                </a:ext>
              </a:extLst>
            </p:cNvPr>
            <p:cNvSpPr/>
            <p:nvPr/>
          </p:nvSpPr>
          <p:spPr>
            <a:xfrm rot="5400000">
              <a:off x="2253714" y="4995516"/>
              <a:ext cx="1597491" cy="1533546"/>
            </a:xfrm>
            <a:prstGeom prst="hexag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Register </a:t>
              </a:r>
              <a:r>
                <a:rPr lang="en-US" sz="16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on-line</a:t>
              </a:r>
              <a:endParaRPr lang="en-ZA" sz="16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Dodecagon 18">
              <a:extLst>
                <a:ext uri="{FF2B5EF4-FFF2-40B4-BE49-F238E27FC236}">
                  <a16:creationId xmlns:a16="http://schemas.microsoft.com/office/drawing/2014/main" id="{FF3DC55A-471D-99AA-90E8-5BDFEB37D621}"/>
                </a:ext>
              </a:extLst>
            </p:cNvPr>
            <p:cNvSpPr/>
            <p:nvPr/>
          </p:nvSpPr>
          <p:spPr>
            <a:xfrm>
              <a:off x="2879876" y="5070072"/>
              <a:ext cx="327664" cy="378143"/>
            </a:xfrm>
            <a:prstGeom prst="dodec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  <a:endParaRPr lang="en-ZA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4103287-6B7F-442D-1331-A0D21191427F}"/>
              </a:ext>
            </a:extLst>
          </p:cNvPr>
          <p:cNvGrpSpPr/>
          <p:nvPr/>
        </p:nvGrpSpPr>
        <p:grpSpPr>
          <a:xfrm>
            <a:off x="5815553" y="1741786"/>
            <a:ext cx="1533546" cy="1597491"/>
            <a:chOff x="7831405" y="5085741"/>
            <a:chExt cx="1533546" cy="1597491"/>
          </a:xfrm>
        </p:grpSpPr>
        <p:sp>
          <p:nvSpPr>
            <p:cNvPr id="29" name="Hexagon 28">
              <a:extLst>
                <a:ext uri="{FF2B5EF4-FFF2-40B4-BE49-F238E27FC236}">
                  <a16:creationId xmlns:a16="http://schemas.microsoft.com/office/drawing/2014/main" id="{D706FBBF-73A8-0EDC-E320-4628E4F1CD67}"/>
                </a:ext>
              </a:extLst>
            </p:cNvPr>
            <p:cNvSpPr/>
            <p:nvPr/>
          </p:nvSpPr>
          <p:spPr>
            <a:xfrm rot="5400000">
              <a:off x="7799432" y="5117714"/>
              <a:ext cx="1597491" cy="1533546"/>
            </a:xfrm>
            <a:prstGeom prst="hexagon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Pre-work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sp>
          <p:nvSpPr>
            <p:cNvPr id="25" name="Dodecagon 24">
              <a:extLst>
                <a:ext uri="{FF2B5EF4-FFF2-40B4-BE49-F238E27FC236}">
                  <a16:creationId xmlns:a16="http://schemas.microsoft.com/office/drawing/2014/main" id="{31777D6E-F40E-D726-99D2-671D473FB89A}"/>
                </a:ext>
              </a:extLst>
            </p:cNvPr>
            <p:cNvSpPr/>
            <p:nvPr/>
          </p:nvSpPr>
          <p:spPr>
            <a:xfrm>
              <a:off x="8440102" y="5192270"/>
              <a:ext cx="327664" cy="378143"/>
            </a:xfrm>
            <a:prstGeom prst="dodecagon">
              <a:avLst/>
            </a:prstGeom>
            <a:solidFill>
              <a:srgbClr val="0070C0"/>
            </a:solidFill>
            <a:ln w="31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  <a:endParaRPr lang="en-ZA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F4A6357-7A81-337C-CDB8-844AA022208C}"/>
              </a:ext>
            </a:extLst>
          </p:cNvPr>
          <p:cNvGrpSpPr/>
          <p:nvPr/>
        </p:nvGrpSpPr>
        <p:grpSpPr>
          <a:xfrm>
            <a:off x="4183653" y="3415463"/>
            <a:ext cx="1533546" cy="1597491"/>
            <a:chOff x="2285687" y="4963543"/>
            <a:chExt cx="1533546" cy="1597491"/>
          </a:xfrm>
        </p:grpSpPr>
        <p:sp>
          <p:nvSpPr>
            <p:cNvPr id="38" name="Hexagon 37">
              <a:extLst>
                <a:ext uri="{FF2B5EF4-FFF2-40B4-BE49-F238E27FC236}">
                  <a16:creationId xmlns:a16="http://schemas.microsoft.com/office/drawing/2014/main" id="{E1F10584-9F04-F7EE-A624-303D679DB6C3}"/>
                </a:ext>
              </a:extLst>
            </p:cNvPr>
            <p:cNvSpPr/>
            <p:nvPr/>
          </p:nvSpPr>
          <p:spPr>
            <a:xfrm rot="5400000">
              <a:off x="2253714" y="4995516"/>
              <a:ext cx="1597491" cy="1533546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rIns="36000" rtlCol="0" anchor="ctr"/>
            <a:lstStyle/>
            <a:p>
              <a:pPr algn="ctr"/>
              <a:r>
                <a:rPr lang="en-US" sz="15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Distance </a:t>
              </a:r>
              <a:r>
                <a:rPr lang="en-US" sz="1500" dirty="0">
                  <a:solidFill>
                    <a:schemeClr val="tx1"/>
                  </a:solidFill>
                </a:rPr>
                <a:t>contact class</a:t>
              </a:r>
              <a:endParaRPr lang="en-ZA" sz="1500" dirty="0">
                <a:solidFill>
                  <a:schemeClr val="tx1"/>
                </a:solidFill>
              </a:endParaRPr>
            </a:p>
          </p:txBody>
        </p:sp>
        <p:sp>
          <p:nvSpPr>
            <p:cNvPr id="39" name="Dodecagon 38">
              <a:extLst>
                <a:ext uri="{FF2B5EF4-FFF2-40B4-BE49-F238E27FC236}">
                  <a16:creationId xmlns:a16="http://schemas.microsoft.com/office/drawing/2014/main" id="{097ABBFA-BFDC-CEC1-90D0-79CDAF5DF552}"/>
                </a:ext>
              </a:extLst>
            </p:cNvPr>
            <p:cNvSpPr/>
            <p:nvPr/>
          </p:nvSpPr>
          <p:spPr>
            <a:xfrm>
              <a:off x="2904939" y="5065624"/>
              <a:ext cx="327664" cy="378143"/>
            </a:xfrm>
            <a:prstGeom prst="dodec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  <a:endParaRPr lang="en-ZA" dirty="0"/>
            </a:p>
          </p:txBody>
        </p:sp>
      </p:grpSp>
      <p:sp>
        <p:nvSpPr>
          <p:cNvPr id="59" name="Hexagon 58">
            <a:extLst>
              <a:ext uri="{FF2B5EF4-FFF2-40B4-BE49-F238E27FC236}">
                <a16:creationId xmlns:a16="http://schemas.microsoft.com/office/drawing/2014/main" id="{ADE5F00D-1368-07D3-2798-4B02D1A4FDA9}"/>
              </a:ext>
            </a:extLst>
          </p:cNvPr>
          <p:cNvSpPr/>
          <p:nvPr/>
        </p:nvSpPr>
        <p:spPr>
          <a:xfrm rot="5400000">
            <a:off x="5783580" y="3447436"/>
            <a:ext cx="1597491" cy="1533546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Practical injection assessment</a:t>
            </a:r>
            <a:endParaRPr lang="en-ZA" sz="1500" dirty="0">
              <a:solidFill>
                <a:schemeClr val="tx1"/>
              </a:solidFill>
            </a:endParaRP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2A2C9F66-D663-3D3B-4A39-FC374AEB0692}"/>
              </a:ext>
            </a:extLst>
          </p:cNvPr>
          <p:cNvSpPr/>
          <p:nvPr/>
        </p:nvSpPr>
        <p:spPr>
          <a:xfrm>
            <a:off x="6406524" y="3498698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ZA" dirty="0"/>
          </a:p>
        </p:txBody>
      </p:sp>
      <p:sp>
        <p:nvSpPr>
          <p:cNvPr id="71" name="Hexagon 70">
            <a:extLst>
              <a:ext uri="{FF2B5EF4-FFF2-40B4-BE49-F238E27FC236}">
                <a16:creationId xmlns:a16="http://schemas.microsoft.com/office/drawing/2014/main" id="{9B0140F8-1043-637C-0581-A0CBDDF94823}"/>
              </a:ext>
            </a:extLst>
          </p:cNvPr>
          <p:cNvSpPr/>
          <p:nvPr/>
        </p:nvSpPr>
        <p:spPr>
          <a:xfrm rot="5400000">
            <a:off x="4151681" y="5121113"/>
            <a:ext cx="1597491" cy="15335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en-US" sz="15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Real-life</a:t>
            </a:r>
            <a:r>
              <a:rPr lang="en-US" sz="1500" dirty="0">
                <a:solidFill>
                  <a:schemeClr val="bg1"/>
                </a:solidFill>
              </a:rPr>
              <a:t> practical injections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A5237D4D-7BB2-EA0B-C331-193467AD6C42}"/>
              </a:ext>
            </a:extLst>
          </p:cNvPr>
          <p:cNvSpPr/>
          <p:nvPr/>
        </p:nvSpPr>
        <p:spPr>
          <a:xfrm>
            <a:off x="4783945" y="5166717"/>
            <a:ext cx="327664" cy="378143"/>
          </a:xfrm>
          <a:prstGeom prst="dodec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en-Z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Dodecagon 26">
            <a:extLst>
              <a:ext uri="{FF2B5EF4-FFF2-40B4-BE49-F238E27FC236}">
                <a16:creationId xmlns:a16="http://schemas.microsoft.com/office/drawing/2014/main" id="{040CBDFA-33DD-67CF-4A75-250562C90B5B}"/>
              </a:ext>
            </a:extLst>
          </p:cNvPr>
          <p:cNvSpPr/>
          <p:nvPr/>
        </p:nvSpPr>
        <p:spPr>
          <a:xfrm>
            <a:off x="6424250" y="5322689"/>
            <a:ext cx="327664" cy="378143"/>
          </a:xfrm>
          <a:prstGeom prst="dodec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en-ZA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9F59CA8-58C7-56EA-25C9-2BCBE7F82C68}"/>
              </a:ext>
            </a:extLst>
          </p:cNvPr>
          <p:cNvSpPr txBox="1"/>
          <p:nvPr/>
        </p:nvSpPr>
        <p:spPr>
          <a:xfrm>
            <a:off x="136131" y="244116"/>
            <a:ext cx="3790721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Immunisation distance classes</a:t>
            </a:r>
            <a:endParaRPr lang="en-ZA" b="1" dirty="0">
              <a:solidFill>
                <a:schemeClr val="accent6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A95612-2CD5-6153-CA43-654EE6942A06}"/>
              </a:ext>
            </a:extLst>
          </p:cNvPr>
          <p:cNvSpPr/>
          <p:nvPr/>
        </p:nvSpPr>
        <p:spPr>
          <a:xfrm>
            <a:off x="7635339" y="4416267"/>
            <a:ext cx="4457701" cy="7582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chemeClr val="tx1"/>
                </a:solidFill>
              </a:rPr>
              <a:t>Successfully complete </a:t>
            </a:r>
            <a:r>
              <a:rPr lang="en-ZA" sz="1400" dirty="0">
                <a:solidFill>
                  <a:schemeClr val="accent5">
                    <a:lumMod val="75000"/>
                  </a:schemeClr>
                </a:solidFill>
              </a:rPr>
              <a:t>online </a:t>
            </a:r>
            <a:r>
              <a:rPr lang="en-ZA" sz="1400" dirty="0">
                <a:solidFill>
                  <a:schemeClr val="tx1"/>
                </a:solidFill>
              </a:rPr>
              <a:t>practical assessment     (60 min)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3A38DD-EAF8-E882-22A1-1735D23FD20F}"/>
              </a:ext>
            </a:extLst>
          </p:cNvPr>
          <p:cNvSpPr/>
          <p:nvPr/>
        </p:nvSpPr>
        <p:spPr>
          <a:xfrm>
            <a:off x="7635339" y="5285973"/>
            <a:ext cx="4457701" cy="7582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rgbClr val="0070C0"/>
                </a:solidFill>
              </a:rPr>
              <a:t>Receive certificate </a:t>
            </a:r>
            <a:r>
              <a:rPr lang="en-ZA" sz="1400" dirty="0">
                <a:solidFill>
                  <a:schemeClr val="tx1"/>
                </a:solidFill>
              </a:rPr>
              <a:t>after verification of assessments and practical record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53C1560-753C-5EF5-04F5-D5D27641F0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373" y="26747"/>
            <a:ext cx="1122105" cy="720000"/>
          </a:xfrm>
          <a:prstGeom prst="rect">
            <a:avLst/>
          </a:prstGeom>
        </p:spPr>
      </p:pic>
      <p:pic>
        <p:nvPicPr>
          <p:cNvPr id="32" name="Graphic 31" descr="Scribble outline">
            <a:extLst>
              <a:ext uri="{FF2B5EF4-FFF2-40B4-BE49-F238E27FC236}">
                <a16:creationId xmlns:a16="http://schemas.microsoft.com/office/drawing/2014/main" id="{6456697E-E064-CBB7-737F-3C6A25C514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4713074" y="2805640"/>
            <a:ext cx="457199" cy="457199"/>
          </a:xfrm>
          <a:prstGeom prst="rect">
            <a:avLst/>
          </a:prstGeom>
        </p:spPr>
      </p:pic>
      <p:pic>
        <p:nvPicPr>
          <p:cNvPr id="43" name="Graphic 42" descr="Desk outline">
            <a:extLst>
              <a:ext uri="{FF2B5EF4-FFF2-40B4-BE49-F238E27FC236}">
                <a16:creationId xmlns:a16="http://schemas.microsoft.com/office/drawing/2014/main" id="{627612BC-EF28-0490-F394-4D76A828FD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35991" y="2667789"/>
            <a:ext cx="458163" cy="458163"/>
          </a:xfrm>
          <a:prstGeom prst="rect">
            <a:avLst/>
          </a:prstGeom>
        </p:spPr>
      </p:pic>
      <p:pic>
        <p:nvPicPr>
          <p:cNvPr id="52" name="Graphic 51" descr="Needle outline">
            <a:extLst>
              <a:ext uri="{FF2B5EF4-FFF2-40B4-BE49-F238E27FC236}">
                <a16:creationId xmlns:a16="http://schemas.microsoft.com/office/drawing/2014/main" id="{510A9674-A000-89C2-85AD-37C591C734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31297" y="4527175"/>
            <a:ext cx="378144" cy="378144"/>
          </a:xfrm>
          <a:prstGeom prst="rect">
            <a:avLst/>
          </a:prstGeom>
        </p:spPr>
      </p:pic>
      <p:pic>
        <p:nvPicPr>
          <p:cNvPr id="56" name="Graphic 55" descr="Needle outline">
            <a:extLst>
              <a:ext uri="{FF2B5EF4-FFF2-40B4-BE49-F238E27FC236}">
                <a16:creationId xmlns:a16="http://schemas.microsoft.com/office/drawing/2014/main" id="{A12ABDF2-42DA-3D9E-7258-D1C28D17C93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796488" y="6203963"/>
            <a:ext cx="378144" cy="378144"/>
          </a:xfrm>
          <a:prstGeom prst="rect">
            <a:avLst/>
          </a:prstGeom>
        </p:spPr>
      </p:pic>
      <p:pic>
        <p:nvPicPr>
          <p:cNvPr id="2" name="Graphic 1" descr="Excellent outline">
            <a:extLst>
              <a:ext uri="{FF2B5EF4-FFF2-40B4-BE49-F238E27FC236}">
                <a16:creationId xmlns:a16="http://schemas.microsoft.com/office/drawing/2014/main" id="{20C41751-A50A-CC41-3D1C-EC1CA31B5BF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431297" y="6202073"/>
            <a:ext cx="308144" cy="308144"/>
          </a:xfrm>
          <a:prstGeom prst="rect">
            <a:avLst/>
          </a:prstGeom>
        </p:spPr>
      </p:pic>
      <p:pic>
        <p:nvPicPr>
          <p:cNvPr id="10" name="Graphic 9" descr="Remote learning language outline">
            <a:extLst>
              <a:ext uri="{FF2B5EF4-FFF2-40B4-BE49-F238E27FC236}">
                <a16:creationId xmlns:a16="http://schemas.microsoft.com/office/drawing/2014/main" id="{506C8398-4E6D-9BE5-7099-B16FD5B0479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14730" y="4554790"/>
            <a:ext cx="405003" cy="40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71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357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Laetitia Crause</dc:creator>
  <cp:lastModifiedBy>Laetitia Crause</cp:lastModifiedBy>
  <cp:revision>27</cp:revision>
  <cp:lastPrinted>2023-02-27T11:07:02Z</cp:lastPrinted>
  <dcterms:created xsi:type="dcterms:W3CDTF">2023-02-05T08:59:07Z</dcterms:created>
  <dcterms:modified xsi:type="dcterms:W3CDTF">2023-02-27T11:07:23Z</dcterms:modified>
</cp:coreProperties>
</file>